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9" r:id="rId4"/>
    <p:sldId id="260" r:id="rId5"/>
    <p:sldId id="258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28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17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6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2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98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9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2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2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5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0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2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9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C5D88A-5B4F-4F5F-AA99-F7A172C79594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0DAD3A-2673-483D-8F83-9C6E2B0DA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69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53E6-4C0C-49DA-8E97-C82C9EBF0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Vehicle coupon 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B326C-D5FA-47D0-B8D8-D0A838623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5509: Supervised Learning project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5E2277-6139-4848-9F4B-ED70FAE86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47"/>
    </mc:Choice>
    <mc:Fallback>
      <p:transition spd="slow" advTm="1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311C-BA1B-449F-BB5F-4F719CB7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00AF8-C0AA-4CEC-B4B1-BC3B7FFEC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Cleaning Absolutely Vital</a:t>
            </a:r>
          </a:p>
          <a:p>
            <a:r>
              <a:rPr lang="en-US" dirty="0"/>
              <a:t>Random Forest the best model in situation</a:t>
            </a:r>
          </a:p>
          <a:p>
            <a:r>
              <a:rPr lang="en-US" dirty="0"/>
              <a:t>Adjusting Hyper parameters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AC0188-594A-4BF8-836C-9EA30A6DC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6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38"/>
    </mc:Choice>
    <mc:Fallback>
      <p:transition spd="slow" advTm="93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917-AC87-440A-A7D9-03AC49474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111" y="3028335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B8EE1C-B3DC-4FF3-8CDD-E989D3283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7"/>
    </mc:Choice>
    <mc:Fallback>
      <p:transition spd="slow" advTm="3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FA26-DB91-4CFD-ABA2-8C073685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of work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BB0C-6659-4BA4-A81F-1161941F6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the Data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 Design</a:t>
            </a:r>
          </a:p>
          <a:p>
            <a:r>
              <a:rPr lang="en-US" dirty="0"/>
              <a:t>Model Testing</a:t>
            </a:r>
          </a:p>
          <a:p>
            <a:r>
              <a:rPr lang="en-US" dirty="0"/>
              <a:t>Result and Analysis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0326ED-6AE7-4577-99D3-FFBA94AC5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9"/>
    </mc:Choice>
    <mc:Fallback>
      <p:transition spd="slow" advTm="4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3C6D-34C9-4CA4-B35F-9E8BEFDA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4204F-8BDA-4DB7-B9F8-552D860E3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UCI Library(</a:t>
            </a:r>
            <a:r>
              <a:rPr lang="en-US" dirty="0">
                <a:solidFill>
                  <a:srgbClr val="FF0000"/>
                </a:solidFill>
              </a:rPr>
              <a:t>'A </a:t>
            </a:r>
            <a:r>
              <a:rPr lang="en-US" dirty="0" err="1">
                <a:solidFill>
                  <a:srgbClr val="FF0000"/>
                </a:solidFill>
              </a:rPr>
              <a:t>bayesian</a:t>
            </a:r>
            <a:r>
              <a:rPr lang="en-US" dirty="0">
                <a:solidFill>
                  <a:srgbClr val="FF0000"/>
                </a:solidFill>
              </a:rPr>
              <a:t> framework for learning rule sets for interpretable classification.' The Journal of Machine Learning Research</a:t>
            </a:r>
            <a:r>
              <a:rPr lang="en-US" dirty="0"/>
              <a:t>)</a:t>
            </a:r>
          </a:p>
          <a:p>
            <a:r>
              <a:rPr lang="en-US" dirty="0"/>
              <a:t>Likelihood of a driver accepting coupon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Destination</a:t>
            </a:r>
          </a:p>
          <a:p>
            <a:pPr lvl="1"/>
            <a:r>
              <a:rPr lang="en-US" dirty="0"/>
              <a:t>Occupation</a:t>
            </a:r>
          </a:p>
          <a:p>
            <a:pPr lvl="1"/>
            <a:r>
              <a:rPr lang="en-US" dirty="0"/>
              <a:t>Education</a:t>
            </a:r>
          </a:p>
          <a:p>
            <a:r>
              <a:rPr lang="en-US" dirty="0"/>
              <a:t>26 Columns / Features</a:t>
            </a:r>
          </a:p>
          <a:p>
            <a:r>
              <a:rPr lang="en-US" dirty="0"/>
              <a:t>12684 Rows / Observations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D16AA0-9A95-4B45-B673-6E74AEDB5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13"/>
    </mc:Choice>
    <mc:Fallback>
      <p:transition spd="slow" advTm="45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E86B-E0AA-480C-930B-77F2639F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F0822-C778-4D3D-B54B-E31C0B4C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 column dropped</a:t>
            </a:r>
          </a:p>
          <a:p>
            <a:r>
              <a:rPr lang="en-US" dirty="0"/>
              <a:t>Remaining NA Rows Removed</a:t>
            </a:r>
          </a:p>
          <a:p>
            <a:r>
              <a:rPr lang="en-US" dirty="0"/>
              <a:t>Cleaned Data</a:t>
            </a:r>
          </a:p>
          <a:p>
            <a:pPr lvl="1"/>
            <a:r>
              <a:rPr lang="en-US" dirty="0"/>
              <a:t>25 Columns</a:t>
            </a:r>
          </a:p>
          <a:p>
            <a:pPr lvl="1"/>
            <a:r>
              <a:rPr lang="en-US" dirty="0"/>
              <a:t>12079 Rows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1C1A9-DB12-474E-BABC-004268E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360" y="1172671"/>
            <a:ext cx="6437946" cy="558209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DCD75A-9421-48D4-90B4-8594DA6E5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10"/>
    </mc:Choice>
    <mc:Fallback>
      <p:transition spd="slow" advTm="32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FD36-87CD-4090-9712-FD8FB84E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Exploratory data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8C413B-57E4-4FAD-AF00-1E89B4273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73BC9-DED5-4D5E-9DBC-9CACAA96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College Graduates more likely to accept Coupons</a:t>
            </a:r>
          </a:p>
          <a:p>
            <a:r>
              <a:rPr lang="en-US" dirty="0"/>
              <a:t>People earning 62000-10000$ less likely to accept</a:t>
            </a:r>
          </a:p>
          <a:p>
            <a:r>
              <a:rPr lang="en-US" dirty="0">
                <a:solidFill>
                  <a:srgbClr val="FF0000"/>
                </a:solidFill>
              </a:rPr>
              <a:t>Additional Cleaning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Direction Same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Direction </a:t>
            </a:r>
            <a:r>
              <a:rPr lang="en-US" dirty="0" err="1">
                <a:solidFill>
                  <a:srgbClr val="FF0000"/>
                </a:solidFill>
              </a:rPr>
              <a:t>Opp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toCoupon</a:t>
            </a:r>
            <a:r>
              <a:rPr lang="en-US" dirty="0">
                <a:solidFill>
                  <a:srgbClr val="FF0000"/>
                </a:solidFill>
              </a:rPr>
              <a:t> GEQ_5mins</a:t>
            </a:r>
          </a:p>
          <a:p>
            <a:endParaRPr lang="en-US" dirty="0"/>
          </a:p>
        </p:txBody>
      </p:sp>
      <p:sp>
        <p:nvSpPr>
          <p:cNvPr id="20" name="Rounded Rectangle 30">
            <a:extLst>
              <a:ext uri="{FF2B5EF4-FFF2-40B4-BE49-F238E27FC236}">
                <a16:creationId xmlns:a16="http://schemas.microsoft.com/office/drawing/2014/main" id="{96184565-6B22-40B8-AEFC-E5D103C5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E3379-C66C-4487-9B34-B6C3FDF1E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996" y="728133"/>
            <a:ext cx="3409784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2" name="Rounded Rectangle 35">
            <a:extLst>
              <a:ext uri="{FF2B5EF4-FFF2-40B4-BE49-F238E27FC236}">
                <a16:creationId xmlns:a16="http://schemas.microsoft.com/office/drawing/2014/main" id="{A9B5337D-1BB2-4459-9BD6-59184E3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6FE72F-9ECE-4015-84F9-79A3BD5EF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8202" y="3617588"/>
            <a:ext cx="3425371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DA5EF40-1217-4E86-8801-0CE259793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4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01"/>
    </mc:Choice>
    <mc:Fallback>
      <p:transition spd="slow" advTm="68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19DB-2DE3-488B-A0D5-3E15E5C6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61E80-A011-4392-ACD5-96FF22320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Encoding depending on class</a:t>
            </a:r>
          </a:p>
          <a:p>
            <a:r>
              <a:rPr lang="en-US" dirty="0"/>
              <a:t>Dividing into Train and Test Set</a:t>
            </a:r>
          </a:p>
          <a:p>
            <a:pPr lvl="1"/>
            <a:r>
              <a:rPr lang="en-US" dirty="0"/>
              <a:t>80/20 Ratio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6DD862-2646-48D2-8C60-6F1FB108B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92"/>
    </mc:Choice>
    <mc:Fallback>
      <p:transition spd="slow" advTm="22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79F5-4189-47A1-BF16-5D79B2E7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235C-1D55-4CE1-BC39-3357435C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 Supervised Learning Methods Used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Decision Tree</a:t>
            </a:r>
          </a:p>
          <a:p>
            <a:pPr lvl="2"/>
            <a:r>
              <a:rPr lang="en-US" dirty="0">
                <a:solidFill>
                  <a:srgbClr val="FFC000"/>
                </a:solidFill>
              </a:rPr>
              <a:t>67.2%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Random Forest</a:t>
            </a:r>
          </a:p>
          <a:p>
            <a:pPr lvl="2"/>
            <a:r>
              <a:rPr lang="en-US" dirty="0">
                <a:solidFill>
                  <a:srgbClr val="FFC000"/>
                </a:solidFill>
              </a:rPr>
              <a:t>67.3%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AdaBoost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67.9%</a:t>
            </a:r>
          </a:p>
          <a:p>
            <a:pPr lvl="1"/>
            <a:r>
              <a:rPr lang="en-US" dirty="0"/>
              <a:t>Logistic Regression</a:t>
            </a:r>
          </a:p>
          <a:p>
            <a:pPr lvl="2"/>
            <a:r>
              <a:rPr lang="en-US" dirty="0"/>
              <a:t>62.7%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0BCBE-6024-4BDF-AD79-CFB8A7E57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679" y="1141308"/>
            <a:ext cx="3411329" cy="2287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AA829-4DB4-434C-80AC-456B54FDB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177" y="1141308"/>
            <a:ext cx="3415540" cy="2287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A59E1-102E-41A8-AC37-16DB646F8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679" y="3680277"/>
            <a:ext cx="3411329" cy="2321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C000A6-8C4F-46F0-B93B-7BF31376C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176" y="3651493"/>
            <a:ext cx="3415539" cy="2302516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DBDB2E2-499C-4258-9001-55FBF0BDE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56"/>
    </mc:Choice>
    <mc:Fallback>
      <p:transition spd="slow" advTm="3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79F5-4189-47A1-BF16-5D79B2E7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235C-1D55-4CE1-BC39-3357435C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 Supervised Learning Methods Used</a:t>
            </a:r>
          </a:p>
          <a:p>
            <a:pPr lvl="1"/>
            <a:r>
              <a:rPr lang="en-US" dirty="0"/>
              <a:t>Support Vector Machine</a:t>
            </a:r>
          </a:p>
          <a:p>
            <a:pPr lvl="2"/>
            <a:r>
              <a:rPr lang="en-US" dirty="0"/>
              <a:t>63.6%</a:t>
            </a:r>
          </a:p>
          <a:p>
            <a:pPr lvl="1"/>
            <a:r>
              <a:rPr lang="en-US" dirty="0"/>
              <a:t>K-nearest Neighbor</a:t>
            </a:r>
          </a:p>
          <a:p>
            <a:pPr lvl="2"/>
            <a:r>
              <a:rPr lang="en-US" dirty="0"/>
              <a:t>62.8%</a:t>
            </a:r>
          </a:p>
          <a:p>
            <a:pPr lvl="1"/>
            <a:r>
              <a:rPr lang="en-US" dirty="0"/>
              <a:t>Naïve Bayes</a:t>
            </a:r>
          </a:p>
          <a:p>
            <a:pPr lvl="2"/>
            <a:r>
              <a:rPr lang="en-US" dirty="0"/>
              <a:t>60.7%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078AB-AAB2-4385-B81D-322FFC42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438" y="205856"/>
            <a:ext cx="3104315" cy="2149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FBA67-FE40-45D4-B462-F29DDB7A4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438" y="2499719"/>
            <a:ext cx="3104315" cy="2072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1C480-DF64-4E10-A593-C97F099C8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438" y="4716594"/>
            <a:ext cx="3104315" cy="214140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9B490BA-FBF7-4303-B785-7ABB0443AB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8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5"/>
    </mc:Choice>
    <mc:Fallback>
      <p:transition spd="slow" advTm="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F6E6-475E-4C2A-98DF-A1165E86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567" y="581916"/>
            <a:ext cx="5191433" cy="1453363"/>
          </a:xfrm>
        </p:spPr>
        <p:txBody>
          <a:bodyPr>
            <a:normAutofit/>
          </a:bodyPr>
          <a:lstStyle/>
          <a:p>
            <a:r>
              <a:rPr lang="en-US" dirty="0"/>
              <a:t>Results and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6A9C45-A817-2804-953F-9D3512640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567" y="1645091"/>
            <a:ext cx="6336041" cy="463099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68%</a:t>
            </a:r>
          </a:p>
          <a:p>
            <a:r>
              <a:rPr lang="en-US" dirty="0">
                <a:solidFill>
                  <a:srgbClr val="FF0000"/>
                </a:solidFill>
              </a:rPr>
              <a:t>Random Forest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75%</a:t>
            </a:r>
          </a:p>
          <a:p>
            <a:r>
              <a:rPr lang="en-US" dirty="0" err="1">
                <a:solidFill>
                  <a:srgbClr val="FFC000"/>
                </a:solidFill>
              </a:rPr>
              <a:t>Adaboost</a:t>
            </a:r>
            <a:endParaRPr lang="en-US" dirty="0">
              <a:solidFill>
                <a:srgbClr val="FFC000"/>
              </a:solidFill>
            </a:endParaRPr>
          </a:p>
          <a:p>
            <a:pPr lvl="1"/>
            <a:r>
              <a:rPr lang="en-US" dirty="0">
                <a:solidFill>
                  <a:srgbClr val="FFC000"/>
                </a:solidFill>
              </a:rPr>
              <a:t>67.8%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63%</a:t>
            </a:r>
          </a:p>
          <a:p>
            <a:r>
              <a:rPr lang="en-US" dirty="0"/>
              <a:t>SVM</a:t>
            </a:r>
          </a:p>
          <a:p>
            <a:pPr lvl="1"/>
            <a:r>
              <a:rPr lang="en-US" dirty="0"/>
              <a:t>64%</a:t>
            </a:r>
          </a:p>
          <a:p>
            <a:r>
              <a:rPr lang="en-US" dirty="0"/>
              <a:t>KNN</a:t>
            </a:r>
          </a:p>
          <a:p>
            <a:pPr lvl="1"/>
            <a:r>
              <a:rPr lang="en-US" dirty="0"/>
              <a:t>65%</a:t>
            </a:r>
          </a:p>
          <a:p>
            <a:r>
              <a:rPr lang="en-US" dirty="0"/>
              <a:t>Naïve Bayes</a:t>
            </a:r>
          </a:p>
          <a:p>
            <a:pPr lvl="1"/>
            <a:r>
              <a:rPr lang="en-US" dirty="0"/>
              <a:t>61%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13F88-911A-4617-97EA-1B6EF7DDE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852" y="1645091"/>
            <a:ext cx="7673222" cy="51602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D12D8D2-5072-4748-BAB2-19DB4F0ED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9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71"/>
    </mc:Choice>
    <mc:Fallback>
      <p:transition spd="slow" advTm="56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1884</TotalTime>
  <Words>221</Words>
  <Application>Microsoft Office PowerPoint</Application>
  <PresentationFormat>Widescreen</PresentationFormat>
  <Paragraphs>78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In Vehicle coupon recommendation</vt:lpstr>
      <vt:lpstr>Sequence of work  </vt:lpstr>
      <vt:lpstr>About the data</vt:lpstr>
      <vt:lpstr>Data cleaning</vt:lpstr>
      <vt:lpstr>Exploratory data analysis</vt:lpstr>
      <vt:lpstr>Additional steps</vt:lpstr>
      <vt:lpstr>Model design</vt:lpstr>
      <vt:lpstr>Model design</vt:lpstr>
      <vt:lpstr>Results and analysis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Vehicle coupon recommendation</dc:title>
  <dc:creator>MOHIBULLAH</dc:creator>
  <cp:lastModifiedBy>MOHIBULLAH</cp:lastModifiedBy>
  <cp:revision>22</cp:revision>
  <dcterms:created xsi:type="dcterms:W3CDTF">2022-04-10T13:13:36Z</dcterms:created>
  <dcterms:modified xsi:type="dcterms:W3CDTF">2022-04-11T20:38:05Z</dcterms:modified>
</cp:coreProperties>
</file>